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notesMasterIdLst>
    <p:notesMasterId r:id="rId3"/>
  </p:notesMasterIdLst>
  <p:sldIdLst>
    <p:sldId id="268" r:id="rId2"/>
  </p:sldIdLst>
  <p:sldSz cx="43891200" cy="32918400"/>
  <p:notesSz cx="6858000" cy="9144000"/>
  <p:embeddedFontLst>
    <p:embeddedFont>
      <p:font typeface="Calibri" panose="020F0502020204030204" pitchFamily="34" charset="0"/>
      <p:regular r:id="rId4"/>
      <p:bold r:id="rId5"/>
      <p:italic r:id="rId6"/>
      <p:boldItalic r:id="rId7"/>
    </p:embeddedFont>
    <p:embeddedFont>
      <p:font typeface="Calibri Light" panose="020F0302020204030204" pitchFamily="34" charset="0"/>
      <p:regular r:id="rId8"/>
      <p:italic r:id="rId9"/>
    </p:embeddedFont>
    <p:embeddedFont>
      <p:font typeface="Gill Sans Nova" panose="020B0602020104020203" pitchFamily="34" charset="0"/>
      <p:regular r:id="rId10"/>
      <p:bold r:id="rId11"/>
      <p:italic r:id="rId12"/>
      <p:boldItalic r:id="rId13"/>
    </p:embeddedFont>
    <p:embeddedFont>
      <p:font typeface="Lato" panose="020F0502020204030203" pitchFamily="34" charset="0"/>
      <p:regular r:id="rId14"/>
      <p:bold r:id="rId15"/>
      <p:italic r:id="rId16"/>
      <p:boldItalic r:id="rId17"/>
    </p:embeddedFont>
    <p:embeddedFont>
      <p:font typeface="Lato Black" panose="020F0502020204030204" pitchFamily="34" charset="0"/>
      <p:bold r:id="rId18"/>
      <p:italic r:id="rId19"/>
      <p:boldItalic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3896" userDrawn="1">
          <p15:clr>
            <a:srgbClr val="A4A3A4"/>
          </p15:clr>
        </p15:guide>
        <p15:guide id="3" pos="5355" userDrawn="1">
          <p15:clr>
            <a:srgbClr val="A4A3A4"/>
          </p15:clr>
        </p15:guide>
        <p15:guide id="4" pos="235" userDrawn="1">
          <p15:clr>
            <a:srgbClr val="A4A3A4"/>
          </p15:clr>
        </p15:guide>
        <p15:guide id="5" pos="661" userDrawn="1">
          <p15:clr>
            <a:srgbClr val="A4A3A4"/>
          </p15:clr>
        </p15:guide>
        <p15:guide id="6" orient="horz" pos="10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E1D5"/>
    <a:srgbClr val="76D6FF"/>
    <a:srgbClr val="91D5F7"/>
    <a:srgbClr val="CCCCFF"/>
    <a:srgbClr val="E1C6F6"/>
    <a:srgbClr val="A2E6B7"/>
    <a:srgbClr val="B363DF"/>
    <a:srgbClr val="DEBBF1"/>
    <a:srgbClr val="B0FAFC"/>
    <a:srgbClr val="9277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693" autoAdjust="0"/>
    <p:restoredTop sz="95840" autoAdjust="0"/>
  </p:normalViewPr>
  <p:slideViewPr>
    <p:cSldViewPr snapToGrid="0" showGuides="1">
      <p:cViewPr varScale="1">
        <p:scale>
          <a:sx n="22" d="100"/>
          <a:sy n="22" d="100"/>
        </p:scale>
        <p:origin x="1096" y="328"/>
      </p:cViewPr>
      <p:guideLst>
        <p:guide pos="13896"/>
        <p:guide pos="5355"/>
        <p:guide pos="235"/>
        <p:guide pos="661"/>
        <p:guide orient="horz"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presProps" Target="presProps.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ableStyles" Target="tableStyles.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viewProps" Target="viewProps.xml"/></Relationships>
</file>

<file path=ppt/media/image1.pn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1CB04D-1C75-43E0-9B64-B7DDAA42BB2C}" type="datetimeFigureOut">
              <a:rPr lang="en-US" smtClean="0"/>
              <a:t>5/30/22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6C2670-3342-473C-969D-FDFF399F2050}" type="slidenum">
              <a:rPr lang="en-US" smtClean="0"/>
              <a:t>‹#›</a:t>
            </a:fld>
            <a:endParaRPr lang="en-US"/>
          </a:p>
        </p:txBody>
      </p:sp>
    </p:spTree>
    <p:extLst>
      <p:ext uri="{BB962C8B-B14F-4D97-AF65-F5344CB8AC3E}">
        <p14:creationId xmlns:p14="http://schemas.microsoft.com/office/powerpoint/2010/main" val="831749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Notes:</a:t>
            </a:r>
          </a:p>
          <a:p>
            <a:pPr marL="171450" indent="-171450">
              <a:buFont typeface="Arial" panose="020B0604020202020204" pitchFamily="34" charset="0"/>
              <a:buChar char="•"/>
            </a:pPr>
            <a:r>
              <a:rPr lang="en-US" dirty="0"/>
              <a:t>In </a:t>
            </a:r>
            <a:r>
              <a:rPr lang="en-US" dirty="0" err="1"/>
              <a:t>Powerpoint</a:t>
            </a:r>
            <a:r>
              <a:rPr lang="en-US" dirty="0"/>
              <a:t>, click View &gt; Guides</a:t>
            </a:r>
          </a:p>
          <a:p>
            <a:pPr marL="171450" indent="-171450">
              <a:buFont typeface="Arial" panose="020B0604020202020204" pitchFamily="34" charset="0"/>
              <a:buChar char="•"/>
            </a:pPr>
            <a:r>
              <a:rPr lang="en-US" dirty="0"/>
              <a:t>Keep text within gutter guides.</a:t>
            </a:r>
          </a:p>
          <a:p>
            <a:pPr marL="171450" indent="-171450">
              <a:buFont typeface="Arial" panose="020B0604020202020204" pitchFamily="34" charset="0"/>
              <a:buChar char="•"/>
            </a:pPr>
            <a:r>
              <a:rPr lang="en-US" dirty="0"/>
              <a:t>Author list: Don’t split names onto two lines (e.g., “Jimmy [break] Smith”). If that happens, use a new line, unless you need the space. </a:t>
            </a:r>
            <a:r>
              <a:rPr lang="en-US" b="1" dirty="0"/>
              <a:t>Bold the first names of anybody who’s presenting</a:t>
            </a:r>
            <a:r>
              <a:rPr lang="en-US" dirty="0"/>
              <a:t> in person.</a:t>
            </a:r>
          </a:p>
          <a:p>
            <a:pPr marL="171450" indent="-171450">
              <a:buFont typeface="Arial" panose="020B0604020202020204" pitchFamily="34" charset="0"/>
              <a:buChar char="•"/>
            </a:pPr>
            <a:r>
              <a:rPr lang="en-US" dirty="0"/>
              <a:t>Intro/methods/result: </a:t>
            </a:r>
            <a:r>
              <a:rPr lang="en-US" b="1" dirty="0"/>
              <a:t>Do not drop below font size 28</a:t>
            </a:r>
            <a:r>
              <a:rPr lang="en-US" dirty="0"/>
              <a:t>, but if you have extra space, jack up the font size until the space is full.</a:t>
            </a:r>
          </a:p>
          <a:p>
            <a:pPr marL="171450" indent="-171450">
              <a:buFont typeface="Arial" panose="020B0604020202020204" pitchFamily="34" charset="0"/>
              <a:buChar char="•"/>
            </a:pPr>
            <a:r>
              <a:rPr lang="en-US" dirty="0"/>
              <a:t>Do not use color in the sidebars except in graphs/figures. It’ll pull attention from the center and slow interpretation for passersby.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26C2670-3342-473C-969D-FDFF399F2050}" type="slidenum">
              <a:rPr lang="en-US" smtClean="0"/>
              <a:t>1</a:t>
            </a:fld>
            <a:endParaRPr lang="en-US"/>
          </a:p>
        </p:txBody>
      </p:sp>
    </p:spTree>
    <p:extLst>
      <p:ext uri="{BB962C8B-B14F-4D97-AF65-F5344CB8AC3E}">
        <p14:creationId xmlns:p14="http://schemas.microsoft.com/office/powerpoint/2010/main" val="1366516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182666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623835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725005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265353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F135061-2F74-46D4-9F8F-C77EF304855D}" type="datetimeFigureOut">
              <a:rPr lang="en-US" smtClean="0"/>
              <a:t>5/30/22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06685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135061-2F74-46D4-9F8F-C77EF304855D}" type="datetimeFigureOut">
              <a:rPr lang="en-US" smtClean="0"/>
              <a:t>5/30/22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0111305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135061-2F74-46D4-9F8F-C77EF304855D}" type="datetimeFigureOut">
              <a:rPr lang="en-US" smtClean="0"/>
              <a:t>5/30/22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956261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135061-2F74-46D4-9F8F-C77EF304855D}" type="datetimeFigureOut">
              <a:rPr lang="en-US" smtClean="0"/>
              <a:t>5/30/22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393460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135061-2F74-46D4-9F8F-C77EF304855D}" type="datetimeFigureOut">
              <a:rPr lang="en-US" smtClean="0"/>
              <a:t>5/30/22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270142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5/30/22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228864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5/30/22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33788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3F135061-2F74-46D4-9F8F-C77EF304855D}" type="datetimeFigureOut">
              <a:rPr lang="en-US" smtClean="0"/>
              <a:t>5/30/22</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63FC52CE-B062-47D6-A8CB-AF6B214D1AE5}" type="slidenum">
              <a:rPr lang="en-US" smtClean="0"/>
              <a:t>‹#›</a:t>
            </a:fld>
            <a:endParaRPr lang="en-US"/>
          </a:p>
        </p:txBody>
      </p:sp>
    </p:spTree>
    <p:extLst>
      <p:ext uri="{BB962C8B-B14F-4D97-AF65-F5344CB8AC3E}">
        <p14:creationId xmlns:p14="http://schemas.microsoft.com/office/powerpoint/2010/main" val="188445633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C4359A-7BBB-495A-96DE-65574C0C88E6}"/>
              </a:ext>
            </a:extLst>
          </p:cNvPr>
          <p:cNvSpPr>
            <a:spLocks noGrp="1"/>
          </p:cNvSpPr>
          <p:nvPr>
            <p:ph type="ctrTitle"/>
          </p:nvPr>
        </p:nvSpPr>
        <p:spPr>
          <a:xfrm>
            <a:off x="9285557" y="814194"/>
            <a:ext cx="25320087" cy="12484959"/>
          </a:xfrm>
        </p:spPr>
        <p:txBody>
          <a:bodyPr anchor="t">
            <a:noAutofit/>
          </a:bodyPr>
          <a:lstStyle/>
          <a:p>
            <a:pPr algn="l">
              <a:lnSpc>
                <a:spcPct val="150000"/>
              </a:lnSpc>
            </a:pPr>
            <a:r>
              <a:rPr lang="en-US" sz="10000" b="1" dirty="0">
                <a:solidFill>
                  <a:schemeClr val="bg1"/>
                </a:solidFill>
                <a:latin typeface="Lato Black" panose="020F0A02020204030203" pitchFamily="34" charset="0"/>
                <a:ea typeface="Roboto" panose="02000000000000000000" pitchFamily="2" charset="0"/>
                <a:cs typeface="Arial" panose="020B0604020202020204" pitchFamily="34" charset="0"/>
              </a:rPr>
              <a:t>Main finding goes here</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translated into </a:t>
            </a:r>
            <a:r>
              <a:rPr lang="en-US" sz="10000" dirty="0">
                <a:solidFill>
                  <a:schemeClr val="bg1"/>
                </a:solidFill>
                <a:latin typeface="Lato Black" panose="020F0A02020204030203" pitchFamily="34" charset="0"/>
                <a:ea typeface="Roboto" panose="02000000000000000000" pitchFamily="2" charset="0"/>
                <a:cs typeface="Arial" panose="020B0604020202020204" pitchFamily="34" charset="0"/>
              </a:rPr>
              <a:t>plain English</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a:t>
            </a:r>
            <a:r>
              <a:rPr lang="en-US" sz="10000" dirty="0">
                <a:solidFill>
                  <a:schemeClr val="bg1"/>
                </a:solidFill>
                <a:latin typeface="Lato Black" panose="020F0A02020204030203" pitchFamily="34" charset="0"/>
                <a:ea typeface="Roboto" panose="02000000000000000000" pitchFamily="2" charset="0"/>
                <a:cs typeface="Arial" panose="020B0604020202020204" pitchFamily="34" charset="0"/>
              </a:rPr>
              <a:t>Emphasize</a:t>
            </a:r>
            <a:r>
              <a:rPr lang="en-US" sz="10000" dirty="0">
                <a:solidFill>
                  <a:schemeClr val="bg1"/>
                </a:solidFill>
                <a:latin typeface="Lato" panose="020F0502020204030203" pitchFamily="34" charset="0"/>
                <a:ea typeface="Roboto" panose="02000000000000000000" pitchFamily="2" charset="0"/>
                <a:cs typeface="Arial" panose="020B0604020202020204" pitchFamily="34" charset="0"/>
              </a:rPr>
              <a:t> the important words.</a:t>
            </a:r>
          </a:p>
        </p:txBody>
      </p:sp>
      <p:sp>
        <p:nvSpPr>
          <p:cNvPr id="3" name="TextBox 2">
            <a:extLst>
              <a:ext uri="{FF2B5EF4-FFF2-40B4-BE49-F238E27FC236}">
                <a16:creationId xmlns:a16="http://schemas.microsoft.com/office/drawing/2014/main" id="{8E35B311-3C19-412C-ADE6-EB2E4158F366}"/>
              </a:ext>
            </a:extLst>
          </p:cNvPr>
          <p:cNvSpPr txBox="1"/>
          <p:nvPr/>
        </p:nvSpPr>
        <p:spPr>
          <a:xfrm>
            <a:off x="2399305" y="12543219"/>
            <a:ext cx="9148839" cy="17309162"/>
          </a:xfrm>
          <a:prstGeom prst="rect">
            <a:avLst/>
          </a:prstGeom>
          <a:noFill/>
        </p:spPr>
        <p:txBody>
          <a:bodyPr wrap="square" rtlCol="0">
            <a:spAutoFit/>
          </a:bodyPr>
          <a:lstStyle/>
          <a:p>
            <a:pPr>
              <a:lnSpc>
                <a:spcPct val="120000"/>
              </a:lnSpc>
            </a:pPr>
            <a:r>
              <a:rPr lang="en-US" sz="3600" b="1" dirty="0">
                <a:latin typeface="Lato Black" panose="020F0A02020204030203" pitchFamily="34" charset="0"/>
                <a:cs typeface="Arial" panose="020B0604020202020204" pitchFamily="34" charset="0"/>
              </a:rPr>
              <a:t>Background</a:t>
            </a:r>
          </a:p>
          <a:p>
            <a:pPr marL="571500" indent="-571500">
              <a:lnSpc>
                <a:spcPct val="120000"/>
              </a:lnSpc>
              <a:buFont typeface="Arial" panose="020B0604020202020204" pitchFamily="34" charset="0"/>
              <a:buChar char="•"/>
            </a:pPr>
            <a:r>
              <a:rPr lang="en-US" sz="3200" dirty="0">
                <a:latin typeface="Lato" panose="020B0604020202020204" charset="0"/>
              </a:rPr>
              <a:t>First, …</a:t>
            </a:r>
          </a:p>
          <a:p>
            <a:pPr marL="571500" indent="-571500">
              <a:lnSpc>
                <a:spcPct val="120000"/>
              </a:lnSpc>
              <a:buFont typeface="Arial" panose="020B0604020202020204" pitchFamily="34" charset="0"/>
              <a:buChar char="•"/>
            </a:pPr>
            <a:r>
              <a:rPr lang="en-US" sz="3200" dirty="0">
                <a:latin typeface="Lato" panose="020B0604020202020204" charset="0"/>
              </a:rPr>
              <a:t>Another Important background piece</a:t>
            </a:r>
          </a:p>
          <a:p>
            <a:pPr marL="571500" indent="-571500">
              <a:lnSpc>
                <a:spcPct val="120000"/>
              </a:lnSpc>
              <a:buFont typeface="Arial" panose="020B0604020202020204" pitchFamily="34" charset="0"/>
              <a:buChar char="•"/>
            </a:pPr>
            <a:r>
              <a:rPr lang="en-US" sz="3200" dirty="0">
                <a:latin typeface="Lato" panose="020B0604020202020204" charset="0"/>
              </a:rPr>
              <a:t>Important to consider…</a:t>
            </a:r>
          </a:p>
          <a:p>
            <a:pPr>
              <a:lnSpc>
                <a:spcPct val="120000"/>
              </a:lnSpc>
            </a:pPr>
            <a:endParaRPr lang="en-US" sz="2800" dirty="0">
              <a:latin typeface="Lato" panose="020B0604020202020204" charset="0"/>
            </a:endParaRPr>
          </a:p>
          <a:p>
            <a:pPr>
              <a:lnSpc>
                <a:spcPct val="120000"/>
              </a:lnSpc>
            </a:pPr>
            <a:endParaRPr lang="en-US" sz="3600" b="1" dirty="0">
              <a:latin typeface="Lato Black" panose="020F0A02020204030203" pitchFamily="34" charset="0"/>
              <a:cs typeface="Arial" panose="020B0604020202020204" pitchFamily="34" charset="0"/>
            </a:endParaRPr>
          </a:p>
          <a:p>
            <a:pPr>
              <a:lnSpc>
                <a:spcPct val="120000"/>
              </a:lnSpc>
            </a:pPr>
            <a:endParaRPr lang="en-US" sz="3600" b="1" dirty="0">
              <a:latin typeface="Lato Black" panose="020F0A02020204030203" pitchFamily="34" charset="0"/>
              <a:cs typeface="Arial" panose="020B0604020202020204" pitchFamily="34" charset="0"/>
            </a:endParaRPr>
          </a:p>
          <a:p>
            <a:pPr>
              <a:lnSpc>
                <a:spcPct val="120000"/>
              </a:lnSpc>
            </a:pPr>
            <a:r>
              <a:rPr lang="en-US" sz="3600" b="1" dirty="0">
                <a:latin typeface="Lato Black" panose="020F0A02020204030203" pitchFamily="34" charset="0"/>
                <a:cs typeface="Arial" panose="020B0604020202020204" pitchFamily="34" charset="0"/>
              </a:rPr>
              <a:t>Approach</a:t>
            </a:r>
            <a:endParaRPr lang="en-US" sz="3600" dirty="0">
              <a:latin typeface="Lato" panose="020B0604020202020204" charset="0"/>
            </a:endParaRPr>
          </a:p>
          <a:p>
            <a:pPr marL="571500" indent="-571500">
              <a:lnSpc>
                <a:spcPct val="120000"/>
              </a:lnSpc>
              <a:buFont typeface="Arial" panose="020B0604020202020204" pitchFamily="34" charset="0"/>
              <a:buChar char="•"/>
            </a:pPr>
            <a:r>
              <a:rPr lang="en-US" sz="3200" dirty="0">
                <a:latin typeface="Lato" panose="020B0604020202020204" charset="0"/>
              </a:rPr>
              <a:t>We did something …</a:t>
            </a:r>
          </a:p>
          <a:p>
            <a:pPr marL="571500" indent="-571500">
              <a:lnSpc>
                <a:spcPct val="120000"/>
              </a:lnSpc>
              <a:buFont typeface="Arial" panose="020B0604020202020204" pitchFamily="34" charset="0"/>
              <a:buChar char="•"/>
            </a:pPr>
            <a:endParaRPr lang="en-US" sz="2800" b="1" dirty="0">
              <a:latin typeface="Lato" panose="020B0604020202020204" charset="0"/>
              <a:cs typeface="Arial" panose="020B0604020202020204" pitchFamily="34" charset="0"/>
            </a:endParaRPr>
          </a:p>
          <a:p>
            <a:pPr marL="571500" indent="-571500">
              <a:lnSpc>
                <a:spcPct val="120000"/>
              </a:lnSpc>
              <a:buFont typeface="Arial" panose="020B0604020202020204" pitchFamily="34" charset="0"/>
              <a:buChar char="•"/>
            </a:pPr>
            <a:endParaRPr lang="en-US" sz="3600" b="1" dirty="0">
              <a:latin typeface="Lato" panose="020F0502020204030203" pitchFamily="34" charset="0"/>
              <a:cs typeface="Arial" panose="020B0604020202020204" pitchFamily="34" charset="0"/>
            </a:endParaRPr>
          </a:p>
          <a:p>
            <a:pPr marL="571500" indent="-571500">
              <a:lnSpc>
                <a:spcPct val="120000"/>
              </a:lnSpc>
              <a:buFont typeface="Arial" panose="020B0604020202020204" pitchFamily="34" charset="0"/>
              <a:buChar char="•"/>
            </a:pPr>
            <a:endParaRPr lang="en-US" sz="3600" b="1" dirty="0">
              <a:latin typeface="Lato" panose="020F0502020204030203" pitchFamily="34" charset="0"/>
              <a:cs typeface="Arial" panose="020B0604020202020204" pitchFamily="34" charset="0"/>
            </a:endParaRPr>
          </a:p>
          <a:p>
            <a:pPr>
              <a:lnSpc>
                <a:spcPct val="120000"/>
              </a:lnSpc>
            </a:pPr>
            <a:r>
              <a:rPr lang="en-US" sz="3600" b="1" dirty="0">
                <a:latin typeface="Lato Black" panose="020F0A02020204030203" pitchFamily="34" charset="0"/>
                <a:cs typeface="Arial" panose="020B0604020202020204" pitchFamily="34" charset="0"/>
              </a:rPr>
              <a:t>RESULTS</a:t>
            </a:r>
          </a:p>
          <a:p>
            <a:pPr marL="571500" indent="-571500">
              <a:lnSpc>
                <a:spcPct val="120000"/>
              </a:lnSpc>
              <a:buFont typeface="Arial" panose="020B0604020202020204" pitchFamily="34" charset="0"/>
              <a:buChar char="•"/>
            </a:pPr>
            <a:r>
              <a:rPr lang="en-US" sz="3200" dirty="0">
                <a:latin typeface="Lato" panose="020F0502020204030203" pitchFamily="34" charset="0"/>
                <a:cs typeface="Arial" panose="020B0604020202020204" pitchFamily="34" charset="0"/>
              </a:rPr>
              <a:t>Graphs  with essential results</a:t>
            </a: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r>
              <a:rPr lang="en-US" sz="3600" dirty="0">
                <a:latin typeface="Lato Black" panose="020F0A02020204030203" pitchFamily="34" charset="0"/>
                <a:cs typeface="Arial" panose="020B0604020202020204" pitchFamily="34" charset="0"/>
              </a:rPr>
              <a:t>DISCUSSION</a:t>
            </a:r>
          </a:p>
          <a:p>
            <a:pPr marL="457200" indent="-457200">
              <a:lnSpc>
                <a:spcPct val="120000"/>
              </a:lnSpc>
              <a:buFont typeface="Arial" panose="020B0604020202020204" pitchFamily="34" charset="0"/>
              <a:buChar char="•"/>
            </a:pPr>
            <a:r>
              <a:rPr lang="en-US" sz="3200" dirty="0">
                <a:latin typeface="Lato" panose="020F0502020204030203" pitchFamily="34" charset="0"/>
                <a:cs typeface="Arial" panose="020B0604020202020204" pitchFamily="34" charset="0"/>
              </a:rPr>
              <a:t>“If this result actually generalized and I didn’t have to humbly disclaim the possibility of a thousand confounds and limitations, it would imply that….”</a:t>
            </a:r>
          </a:p>
          <a:p>
            <a:pPr marL="457200" indent="-457200">
              <a:lnSpc>
                <a:spcPct val="120000"/>
              </a:lnSpc>
              <a:buFont typeface="Arial" panose="020B0604020202020204" pitchFamily="34" charset="0"/>
              <a:buChar char="•"/>
            </a:pPr>
            <a:r>
              <a:rPr lang="en-US" sz="3200" dirty="0">
                <a:latin typeface="Lato" panose="020F0502020204030203" pitchFamily="34" charset="0"/>
                <a:cs typeface="Arial" panose="020B0604020202020204" pitchFamily="34" charset="0"/>
              </a:rPr>
              <a:t>Consider language in the ‘Main finding’ when writing these discussion points – you’ll want them to </a:t>
            </a:r>
            <a:r>
              <a:rPr lang="en-US" sz="3200" u="sng" dirty="0">
                <a:latin typeface="Lato" panose="020F0502020204030203" pitchFamily="34" charset="0"/>
                <a:cs typeface="Arial" panose="020B0604020202020204" pitchFamily="34" charset="0"/>
              </a:rPr>
              <a:t>support or complement </a:t>
            </a:r>
            <a:r>
              <a:rPr lang="en-US" sz="3200" dirty="0">
                <a:latin typeface="Lato" panose="020F0502020204030203" pitchFamily="34" charset="0"/>
                <a:cs typeface="Arial" panose="020B0604020202020204" pitchFamily="34" charset="0"/>
              </a:rPr>
              <a:t> each other with careful consideration of the words used in each part. </a:t>
            </a:r>
          </a:p>
          <a:p>
            <a:pPr>
              <a:lnSpc>
                <a:spcPct val="120000"/>
              </a:lnSpc>
            </a:pPr>
            <a:endParaRPr lang="en-US" sz="3600" dirty="0">
              <a:latin typeface="Lato" panose="020F0502020204030203" pitchFamily="34" charset="0"/>
              <a:cs typeface="Arial" panose="020B0604020202020204" pitchFamily="34" charset="0"/>
            </a:endParaRPr>
          </a:p>
        </p:txBody>
      </p:sp>
      <p:sp>
        <p:nvSpPr>
          <p:cNvPr id="10" name="TextBox 9">
            <a:extLst>
              <a:ext uri="{FF2B5EF4-FFF2-40B4-BE49-F238E27FC236}">
                <a16:creationId xmlns:a16="http://schemas.microsoft.com/office/drawing/2014/main" id="{DB244B05-C5D7-4580-8933-5B2F47EB56B0}"/>
              </a:ext>
            </a:extLst>
          </p:cNvPr>
          <p:cNvSpPr txBox="1"/>
          <p:nvPr/>
        </p:nvSpPr>
        <p:spPr>
          <a:xfrm>
            <a:off x="1814463" y="1640719"/>
            <a:ext cx="11052216" cy="892552"/>
          </a:xfrm>
          <a:prstGeom prst="rect">
            <a:avLst/>
          </a:prstGeom>
          <a:noFill/>
        </p:spPr>
        <p:txBody>
          <a:bodyPr wrap="square" rtlCol="0">
            <a:spAutoFit/>
          </a:bodyPr>
          <a:lstStyle/>
          <a:p>
            <a:r>
              <a:rPr lang="en-US" sz="5200" dirty="0"/>
              <a:t>Here goes the title</a:t>
            </a:r>
          </a:p>
        </p:txBody>
      </p:sp>
      <p:sp>
        <p:nvSpPr>
          <p:cNvPr id="12" name="TextBox 11">
            <a:extLst>
              <a:ext uri="{FF2B5EF4-FFF2-40B4-BE49-F238E27FC236}">
                <a16:creationId xmlns:a16="http://schemas.microsoft.com/office/drawing/2014/main" id="{64F9E57F-C64F-4827-8C49-BB9DBDC073C7}"/>
              </a:ext>
            </a:extLst>
          </p:cNvPr>
          <p:cNvSpPr txBox="1"/>
          <p:nvPr/>
        </p:nvSpPr>
        <p:spPr>
          <a:xfrm>
            <a:off x="2501720" y="5279819"/>
            <a:ext cx="9677702" cy="3026470"/>
          </a:xfrm>
          <a:prstGeom prst="rect">
            <a:avLst/>
          </a:prstGeom>
          <a:noFill/>
        </p:spPr>
        <p:txBody>
          <a:bodyPr wrap="square" rtlCol="0">
            <a:spAutoFit/>
          </a:bodyPr>
          <a:lstStyle/>
          <a:p>
            <a:r>
              <a:rPr lang="en-US" sz="4400" b="1" dirty="0">
                <a:latin typeface="Lato" panose="020F0502020204030203" pitchFamily="34" charset="0"/>
                <a:cs typeface="Lato" panose="020F0502020204030203" pitchFamily="34" charset="0"/>
              </a:rPr>
              <a:t>Jeremy D. Harris</a:t>
            </a:r>
            <a:r>
              <a:rPr lang="en-US" sz="4400" b="1" baseline="30000" dirty="0">
                <a:latin typeface="Lato" panose="020F0502020204030203" pitchFamily="34" charset="0"/>
                <a:cs typeface="Lato" panose="020F0502020204030203" pitchFamily="34" charset="0"/>
              </a:rPr>
              <a:t>1</a:t>
            </a:r>
            <a:r>
              <a:rPr lang="en-US" sz="4400" dirty="0">
                <a:latin typeface="Lato" panose="020F0502020204030203" pitchFamily="34" charset="0"/>
                <a:cs typeface="Lato" panose="020F0502020204030203" pitchFamily="34" charset="0"/>
              </a:rPr>
              <a:t>, Second Author</a:t>
            </a:r>
            <a:r>
              <a:rPr lang="en-US" sz="4400" baseline="30000" dirty="0">
                <a:latin typeface="Lato" panose="020F0502020204030203" pitchFamily="34" charset="0"/>
                <a:cs typeface="Lato" panose="020F0502020204030203" pitchFamily="34" charset="0"/>
              </a:rPr>
              <a:t>2</a:t>
            </a:r>
            <a:r>
              <a:rPr lang="en-US" sz="4400" dirty="0">
                <a:latin typeface="Lato" panose="020F0502020204030203" pitchFamily="34" charset="0"/>
                <a:cs typeface="Lato" panose="020F0502020204030203" pitchFamily="34" charset="0"/>
              </a:rPr>
              <a:t>, Third Author</a:t>
            </a:r>
            <a:r>
              <a:rPr lang="en-US" sz="4400" baseline="30000" dirty="0">
                <a:latin typeface="Lato" panose="020F0502020204030203" pitchFamily="34" charset="0"/>
                <a:cs typeface="Lato" panose="020F0502020204030203" pitchFamily="34" charset="0"/>
              </a:rPr>
              <a:t>2,3</a:t>
            </a:r>
            <a:r>
              <a:rPr lang="en-US" sz="4400" dirty="0">
                <a:latin typeface="Lato" panose="020F0502020204030203" pitchFamily="34" charset="0"/>
                <a:cs typeface="Lato" panose="020F0502020204030203" pitchFamily="34" charset="0"/>
              </a:rPr>
              <a:t>, Last Author</a:t>
            </a:r>
            <a:r>
              <a:rPr lang="en-US" sz="4400" baseline="30000" dirty="0">
                <a:latin typeface="Lato" panose="020F0502020204030203" pitchFamily="34" charset="0"/>
                <a:cs typeface="Lato" panose="020F0502020204030203" pitchFamily="34" charset="0"/>
              </a:rPr>
              <a:t>1</a:t>
            </a:r>
          </a:p>
          <a:p>
            <a:endParaRPr lang="en-US" sz="2800" baseline="30000" dirty="0">
              <a:latin typeface="Lato" panose="020F0502020204030203" pitchFamily="34" charset="0"/>
              <a:cs typeface="Lato" panose="020F0502020204030203" pitchFamily="34" charset="0"/>
            </a:endParaRPr>
          </a:p>
          <a:p>
            <a:pPr marL="514350" indent="-514350">
              <a:buAutoNum type="arabicPeriod"/>
            </a:pPr>
            <a:r>
              <a:rPr lang="en-US" sz="2800" dirty="0">
                <a:latin typeface="Lato" panose="020F0502020204030203" pitchFamily="34" charset="0"/>
                <a:cs typeface="Lato" panose="020F0502020204030203" pitchFamily="34" charset="0"/>
              </a:rPr>
              <a:t>Author affiliations</a:t>
            </a:r>
          </a:p>
          <a:p>
            <a:pPr marL="514350" indent="-514350">
              <a:buAutoNum type="arabicPeriod"/>
            </a:pPr>
            <a:r>
              <a:rPr lang="en-US" sz="2800" dirty="0">
                <a:latin typeface="Lato" panose="020F0502020204030203" pitchFamily="34" charset="0"/>
                <a:cs typeface="Lato" panose="020F0502020204030203" pitchFamily="34" charset="0"/>
              </a:rPr>
              <a:t>Author affiliations</a:t>
            </a:r>
          </a:p>
          <a:p>
            <a:pPr marL="514350" indent="-514350">
              <a:buAutoNum type="arabicPeriod"/>
            </a:pPr>
            <a:r>
              <a:rPr lang="en-US" sz="2800" dirty="0">
                <a:latin typeface="Lato" panose="020F0502020204030203" pitchFamily="34" charset="0"/>
                <a:cs typeface="Lato" panose="020F0502020204030203" pitchFamily="34" charset="0"/>
              </a:rPr>
              <a:t>Author affiliations</a:t>
            </a:r>
          </a:p>
        </p:txBody>
      </p:sp>
      <p:sp>
        <p:nvSpPr>
          <p:cNvPr id="20" name="Graphic 18">
            <a:extLst>
              <a:ext uri="{FF2B5EF4-FFF2-40B4-BE49-F238E27FC236}">
                <a16:creationId xmlns:a16="http://schemas.microsoft.com/office/drawing/2014/main" id="{BDF411EE-4753-4C32-9DAF-D5DA024A3893}"/>
              </a:ext>
            </a:extLst>
          </p:cNvPr>
          <p:cNvSpPr/>
          <p:nvPr/>
        </p:nvSpPr>
        <p:spPr>
          <a:xfrm>
            <a:off x="2038875" y="5499275"/>
            <a:ext cx="360430" cy="335196"/>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tx1">
              <a:lumMod val="50000"/>
              <a:lumOff val="50000"/>
            </a:schemeClr>
          </a:solidFill>
          <a:ln w="3663" cap="flat">
            <a:noFill/>
            <a:prstDash val="solid"/>
            <a:miter/>
          </a:ln>
        </p:spPr>
        <p:txBody>
          <a:bodyPr rtlCol="0" anchor="ctr"/>
          <a:lstStyle/>
          <a:p>
            <a:endParaRPr lang="en-US"/>
          </a:p>
        </p:txBody>
      </p:sp>
      <p:sp>
        <p:nvSpPr>
          <p:cNvPr id="7" name="TextBox 6">
            <a:extLst>
              <a:ext uri="{FF2B5EF4-FFF2-40B4-BE49-F238E27FC236}">
                <a16:creationId xmlns:a16="http://schemas.microsoft.com/office/drawing/2014/main" id="{FCAC4B58-8623-4DBE-951A-DDF821787031}"/>
              </a:ext>
            </a:extLst>
          </p:cNvPr>
          <p:cNvSpPr txBox="1"/>
          <p:nvPr/>
        </p:nvSpPr>
        <p:spPr>
          <a:xfrm>
            <a:off x="32680378" y="10631879"/>
            <a:ext cx="8849405" cy="1015663"/>
          </a:xfrm>
          <a:prstGeom prst="rect">
            <a:avLst/>
          </a:prstGeom>
          <a:noFill/>
        </p:spPr>
        <p:txBody>
          <a:bodyPr wrap="square" rtlCol="0">
            <a:spAutoFit/>
          </a:bodyPr>
          <a:lstStyle/>
          <a:p>
            <a:r>
              <a:rPr lang="en-US" sz="6000" b="1" dirty="0">
                <a:latin typeface="Lato" panose="020F0502020204030203" pitchFamily="34" charset="0"/>
                <a:cs typeface="Arial" panose="020B0604020202020204" pitchFamily="34" charset="0"/>
              </a:rPr>
              <a:t>Model Structure</a:t>
            </a:r>
            <a:endParaRPr lang="en-US" sz="5400" dirty="0">
              <a:latin typeface="Lato" panose="020F0502020204030203" pitchFamily="34" charset="0"/>
              <a:cs typeface="Arial" panose="020B0604020202020204" pitchFamily="34" charset="0"/>
            </a:endParaRPr>
          </a:p>
        </p:txBody>
      </p:sp>
      <p:sp>
        <p:nvSpPr>
          <p:cNvPr id="19" name="TextBox 18">
            <a:extLst>
              <a:ext uri="{FF2B5EF4-FFF2-40B4-BE49-F238E27FC236}">
                <a16:creationId xmlns:a16="http://schemas.microsoft.com/office/drawing/2014/main" id="{315520EB-0F65-403D-A973-B17B2A4C2E9D}"/>
              </a:ext>
            </a:extLst>
          </p:cNvPr>
          <p:cNvSpPr txBox="1"/>
          <p:nvPr/>
        </p:nvSpPr>
        <p:spPr>
          <a:xfrm>
            <a:off x="2038875" y="31465684"/>
            <a:ext cx="4445603" cy="1384995"/>
          </a:xfrm>
          <a:prstGeom prst="rect">
            <a:avLst/>
          </a:prstGeom>
          <a:noFill/>
        </p:spPr>
        <p:txBody>
          <a:bodyPr wrap="square" rtlCol="0">
            <a:spAutoFit/>
          </a:bodyPr>
          <a:lstStyle/>
          <a:p>
            <a:r>
              <a:rPr lang="en-US" sz="2800" dirty="0">
                <a:latin typeface="Lato" panose="020B0604020202020204" charset="0"/>
                <a:cs typeface="Arial" panose="020B0604020202020204" pitchFamily="34" charset="0"/>
              </a:rPr>
              <a:t>*Take a picture to </a:t>
            </a:r>
            <a:br>
              <a:rPr lang="en-US" sz="2800" dirty="0">
                <a:latin typeface="Lato" panose="020B0604020202020204" charset="0"/>
                <a:cs typeface="Arial" panose="020B0604020202020204" pitchFamily="34" charset="0"/>
              </a:rPr>
            </a:br>
            <a:r>
              <a:rPr lang="en-US" sz="2800" dirty="0">
                <a:latin typeface="Lato" panose="020B0604020202020204" charset="0"/>
                <a:cs typeface="Arial" panose="020B0604020202020204" pitchFamily="34" charset="0"/>
              </a:rPr>
              <a:t>download the publication or preprint</a:t>
            </a:r>
          </a:p>
        </p:txBody>
      </p:sp>
      <p:grpSp>
        <p:nvGrpSpPr>
          <p:cNvPr id="8" name="Group 7"/>
          <p:cNvGrpSpPr/>
          <p:nvPr/>
        </p:nvGrpSpPr>
        <p:grpSpPr>
          <a:xfrm>
            <a:off x="2680779" y="10088094"/>
            <a:ext cx="3992138" cy="1897955"/>
            <a:chOff x="-1799277" y="12924061"/>
            <a:chExt cx="3992138" cy="1897955"/>
          </a:xfrm>
        </p:grpSpPr>
        <p:sp>
          <p:nvSpPr>
            <p:cNvPr id="21" name="TextBox 20">
              <a:extLst>
                <a:ext uri="{FF2B5EF4-FFF2-40B4-BE49-F238E27FC236}">
                  <a16:creationId xmlns:a16="http://schemas.microsoft.com/office/drawing/2014/main" id="{64F9E57F-C64F-4827-8C49-BB9DBDC073C7}"/>
                </a:ext>
              </a:extLst>
            </p:cNvPr>
            <p:cNvSpPr txBox="1"/>
            <p:nvPr/>
          </p:nvSpPr>
          <p:spPr>
            <a:xfrm>
              <a:off x="-869128" y="12924061"/>
              <a:ext cx="3061989" cy="1897955"/>
            </a:xfrm>
            <a:prstGeom prst="rect">
              <a:avLst/>
            </a:prstGeom>
            <a:noFill/>
          </p:spPr>
          <p:txBody>
            <a:bodyPr wrap="square" rtlCol="0">
              <a:spAutoFit/>
            </a:bodyPr>
            <a:lstStyle/>
            <a:p>
              <a:r>
                <a:rPr lang="en-US" sz="4400" baseline="30000" dirty="0">
                  <a:latin typeface="Lato" panose="020F0502020204030203" pitchFamily="34" charset="0"/>
                  <a:cs typeface="Lato" panose="020F0502020204030203" pitchFamily="34" charset="0"/>
                </a:rPr>
                <a:t>Lab logo</a:t>
              </a:r>
            </a:p>
            <a:p>
              <a:endParaRPr lang="en-US" sz="4400" baseline="30000" dirty="0">
                <a:latin typeface="Lato" panose="020F0502020204030203" pitchFamily="34" charset="0"/>
                <a:cs typeface="Lato" panose="020F0502020204030203" pitchFamily="34" charset="0"/>
              </a:endParaRPr>
            </a:p>
            <a:p>
              <a:r>
                <a:rPr lang="en-US" sz="4400" baseline="30000" dirty="0" err="1">
                  <a:latin typeface="Lato" panose="020F0502020204030203" pitchFamily="34" charset="0"/>
                  <a:cs typeface="Lato" panose="020F0502020204030203" pitchFamily="34" charset="0"/>
                </a:rPr>
                <a:t>Github</a:t>
              </a:r>
              <a:r>
                <a:rPr lang="en-US" sz="4400" baseline="30000" dirty="0">
                  <a:latin typeface="Lato" panose="020F0502020204030203" pitchFamily="34" charset="0"/>
                  <a:cs typeface="Lato" panose="020F0502020204030203" pitchFamily="34" charset="0"/>
                </a:rPr>
                <a:t> or website link </a:t>
              </a:r>
            </a:p>
          </p:txBody>
        </p:sp>
        <p:pic>
          <p:nvPicPr>
            <p:cNvPr id="1026" name="Picture 2" descr="Image result for github logo"/>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799277" y="13573575"/>
              <a:ext cx="804204" cy="804204"/>
            </a:xfrm>
            <a:prstGeom prst="rect">
              <a:avLst/>
            </a:prstGeom>
            <a:noFill/>
            <a:extLst>
              <a:ext uri="{909E8E84-426E-40DD-AFC4-6F175D3DCCD1}">
                <a14:hiddenFill xmlns:a14="http://schemas.microsoft.com/office/drawing/2010/main">
                  <a:solidFill>
                    <a:srgbClr val="FFFFFF"/>
                  </a:solidFill>
                </a14:hiddenFill>
              </a:ext>
            </a:extLst>
          </p:spPr>
        </p:pic>
      </p:grpSp>
      <p:pic>
        <p:nvPicPr>
          <p:cNvPr id="1024" name="Picture 102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71874" y="9845171"/>
            <a:ext cx="4572000" cy="1261872"/>
          </a:xfrm>
          <a:prstGeom prst="rect">
            <a:avLst/>
          </a:prstGeom>
        </p:spPr>
      </p:pic>
      <p:sp>
        <p:nvSpPr>
          <p:cNvPr id="387" name="TextBox 386">
            <a:extLst>
              <a:ext uri="{FF2B5EF4-FFF2-40B4-BE49-F238E27FC236}">
                <a16:creationId xmlns:a16="http://schemas.microsoft.com/office/drawing/2014/main" id="{FCAC4B58-8623-4DBE-951A-DDF821787031}"/>
              </a:ext>
            </a:extLst>
          </p:cNvPr>
          <p:cNvSpPr txBox="1"/>
          <p:nvPr/>
        </p:nvSpPr>
        <p:spPr>
          <a:xfrm>
            <a:off x="32343056" y="453199"/>
            <a:ext cx="9524048" cy="1015663"/>
          </a:xfrm>
          <a:prstGeom prst="rect">
            <a:avLst/>
          </a:prstGeom>
          <a:noFill/>
        </p:spPr>
        <p:txBody>
          <a:bodyPr wrap="square" rtlCol="0">
            <a:spAutoFit/>
          </a:bodyPr>
          <a:lstStyle/>
          <a:p>
            <a:r>
              <a:rPr lang="en-US" sz="6000" b="1" dirty="0">
                <a:latin typeface="Lato" panose="020F0502020204030203" pitchFamily="34" charset="0"/>
                <a:cs typeface="Arial" panose="020B0604020202020204" pitchFamily="34" charset="0"/>
              </a:rPr>
              <a:t>Model Framework</a:t>
            </a:r>
            <a:endParaRPr lang="en-US" sz="5400" dirty="0">
              <a:latin typeface="Lato" panose="020F0502020204030203" pitchFamily="34" charset="0"/>
              <a:cs typeface="Arial" panose="020B0604020202020204" pitchFamily="34" charset="0"/>
            </a:endParaRPr>
          </a:p>
        </p:txBody>
      </p:sp>
      <p:sp>
        <p:nvSpPr>
          <p:cNvPr id="389" name="Rectangle 388"/>
          <p:cNvSpPr/>
          <p:nvPr/>
        </p:nvSpPr>
        <p:spPr>
          <a:xfrm>
            <a:off x="32604312" y="6087707"/>
            <a:ext cx="8785167" cy="1815882"/>
          </a:xfrm>
          <a:prstGeom prst="rect">
            <a:avLst/>
          </a:prstGeom>
        </p:spPr>
        <p:txBody>
          <a:bodyPr wrap="square">
            <a:spAutoFit/>
          </a:bodyPr>
          <a:lstStyle/>
          <a:p>
            <a:r>
              <a:rPr lang="en-US" sz="2800" u="sng" dirty="0">
                <a:latin typeface="Lato" panose="020B0604020202020204" charset="0"/>
                <a:ea typeface="Arial" charset="0"/>
                <a:cs typeface="Helvetica" panose="020B0604020202020204" pitchFamily="34" charset="0"/>
              </a:rPr>
              <a:t>Assumptions or model features</a:t>
            </a:r>
          </a:p>
          <a:p>
            <a:pPr marL="285750" indent="-285750">
              <a:buFont typeface="Arial" panose="020B0604020202020204" pitchFamily="34" charset="0"/>
              <a:buChar char="•"/>
            </a:pPr>
            <a:r>
              <a:rPr lang="en-US" sz="2800" dirty="0">
                <a:latin typeface="Lato" panose="020B0604020202020204" charset="0"/>
                <a:cs typeface="Helvetica" panose="020B0604020202020204" pitchFamily="34" charset="0"/>
              </a:rPr>
              <a:t>What makes different from existing?</a:t>
            </a:r>
          </a:p>
          <a:p>
            <a:pPr marL="285750" indent="-285750">
              <a:buFont typeface="Arial" panose="020B0604020202020204" pitchFamily="34" charset="0"/>
              <a:buChar char="•"/>
            </a:pPr>
            <a:r>
              <a:rPr lang="en-US" sz="2800" dirty="0">
                <a:latin typeface="Lato" panose="020B0604020202020204" charset="0"/>
                <a:cs typeface="Helvetica" panose="020B0604020202020204" pitchFamily="34" charset="0"/>
              </a:rPr>
              <a:t>How does it change/improve structure for problem at hand?</a:t>
            </a:r>
          </a:p>
        </p:txBody>
      </p:sp>
      <p:pic>
        <p:nvPicPr>
          <p:cNvPr id="4" name="Picture 3"/>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6807075" y="30621220"/>
            <a:ext cx="1854114" cy="1854114"/>
          </a:xfrm>
          <a:prstGeom prst="rect">
            <a:avLst/>
          </a:prstGeom>
        </p:spPr>
      </p:pic>
      <p:sp>
        <p:nvSpPr>
          <p:cNvPr id="11" name="Rectangle 10">
            <a:extLst>
              <a:ext uri="{FF2B5EF4-FFF2-40B4-BE49-F238E27FC236}">
                <a16:creationId xmlns:a16="http://schemas.microsoft.com/office/drawing/2014/main" id="{9F63DCAD-20F0-B9D9-61C7-84A51D6901E9}"/>
              </a:ext>
            </a:extLst>
          </p:cNvPr>
          <p:cNvSpPr/>
          <p:nvPr/>
        </p:nvSpPr>
        <p:spPr>
          <a:xfrm>
            <a:off x="12836192" y="0"/>
            <a:ext cx="18351866" cy="13299153"/>
          </a:xfrm>
          <a:prstGeom prst="rect">
            <a:avLst/>
          </a:prstGeom>
          <a:solidFill>
            <a:srgbClr val="BCE1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Nova" panose="020F0502020204030204" pitchFamily="34" charset="0"/>
            </a:endParaRPr>
          </a:p>
        </p:txBody>
      </p:sp>
      <p:sp>
        <p:nvSpPr>
          <p:cNvPr id="927" name="TextBox 926">
            <a:extLst>
              <a:ext uri="{FF2B5EF4-FFF2-40B4-BE49-F238E27FC236}">
                <a16:creationId xmlns:a16="http://schemas.microsoft.com/office/drawing/2014/main" id="{9F3E8356-0364-57F3-8186-F532027874E9}"/>
              </a:ext>
            </a:extLst>
          </p:cNvPr>
          <p:cNvSpPr txBox="1"/>
          <p:nvPr/>
        </p:nvSpPr>
        <p:spPr>
          <a:xfrm>
            <a:off x="8973088" y="11312112"/>
            <a:ext cx="2370785" cy="1897955"/>
          </a:xfrm>
          <a:prstGeom prst="rect">
            <a:avLst/>
          </a:prstGeom>
          <a:noFill/>
        </p:spPr>
        <p:txBody>
          <a:bodyPr wrap="square" rtlCol="0">
            <a:spAutoFit/>
          </a:bodyPr>
          <a:lstStyle/>
          <a:p>
            <a:r>
              <a:rPr lang="en-US" sz="4400" baseline="30000" dirty="0">
                <a:latin typeface="Lato" panose="020F0502020204030203" pitchFamily="34" charset="0"/>
                <a:cs typeface="Lato" panose="020F0502020204030203" pitchFamily="34" charset="0"/>
              </a:rPr>
              <a:t>University logo</a:t>
            </a:r>
            <a:endParaRPr lang="en-US" sz="3200" dirty="0">
              <a:latin typeface="Lato" panose="020F0502020204030203" pitchFamily="34" charset="0"/>
              <a:cs typeface="Lato" panose="020F0502020204030203" pitchFamily="34" charset="0"/>
            </a:endParaRPr>
          </a:p>
          <a:p>
            <a:r>
              <a:rPr lang="en-US" sz="4400" dirty="0">
                <a:latin typeface="Lato" panose="020F0502020204030203" pitchFamily="34" charset="0"/>
                <a:cs typeface="Lato" panose="020F0502020204030203" pitchFamily="34" charset="0"/>
              </a:rPr>
              <a:t> </a:t>
            </a:r>
          </a:p>
        </p:txBody>
      </p:sp>
      <p:sp>
        <p:nvSpPr>
          <p:cNvPr id="928" name="TextBox 927">
            <a:extLst>
              <a:ext uri="{FF2B5EF4-FFF2-40B4-BE49-F238E27FC236}">
                <a16:creationId xmlns:a16="http://schemas.microsoft.com/office/drawing/2014/main" id="{BA85D784-40E7-CF99-4D2F-EFC8739C4C70}"/>
              </a:ext>
            </a:extLst>
          </p:cNvPr>
          <p:cNvSpPr txBox="1"/>
          <p:nvPr/>
        </p:nvSpPr>
        <p:spPr>
          <a:xfrm>
            <a:off x="17183576" y="16642753"/>
            <a:ext cx="9524048" cy="1015663"/>
          </a:xfrm>
          <a:prstGeom prst="rect">
            <a:avLst/>
          </a:prstGeom>
          <a:noFill/>
        </p:spPr>
        <p:txBody>
          <a:bodyPr wrap="square" rtlCol="0">
            <a:spAutoFit/>
          </a:bodyPr>
          <a:lstStyle/>
          <a:p>
            <a:r>
              <a:rPr lang="en-US" sz="6000" b="1" dirty="0">
                <a:latin typeface="Lato" panose="020F0502020204030203" pitchFamily="34" charset="0"/>
                <a:cs typeface="Arial" panose="020B0604020202020204" pitchFamily="34" charset="0"/>
              </a:rPr>
              <a:t>Big result goes here:</a:t>
            </a:r>
            <a:endParaRPr lang="en-US" sz="5400" dirty="0">
              <a:latin typeface="Lato" panose="020F0502020204030203" pitchFamily="34" charset="0"/>
              <a:cs typeface="Arial" panose="020B0604020202020204" pitchFamily="34" charset="0"/>
            </a:endParaRPr>
          </a:p>
        </p:txBody>
      </p:sp>
      <p:sp>
        <p:nvSpPr>
          <p:cNvPr id="929" name="TextBox 928">
            <a:extLst>
              <a:ext uri="{FF2B5EF4-FFF2-40B4-BE49-F238E27FC236}">
                <a16:creationId xmlns:a16="http://schemas.microsoft.com/office/drawing/2014/main" id="{CB6404AD-08E2-91E7-1D32-250B066DCEE8}"/>
              </a:ext>
            </a:extLst>
          </p:cNvPr>
          <p:cNvSpPr txBox="1"/>
          <p:nvPr/>
        </p:nvSpPr>
        <p:spPr>
          <a:xfrm>
            <a:off x="32680378" y="26359313"/>
            <a:ext cx="9524048" cy="830997"/>
          </a:xfrm>
          <a:prstGeom prst="rect">
            <a:avLst/>
          </a:prstGeom>
          <a:noFill/>
        </p:spPr>
        <p:txBody>
          <a:bodyPr wrap="square" rtlCol="0">
            <a:spAutoFit/>
          </a:bodyPr>
          <a:lstStyle/>
          <a:p>
            <a:r>
              <a:rPr lang="en-US" sz="4800" b="1" dirty="0">
                <a:latin typeface="Lato" panose="020F0502020204030203" pitchFamily="34" charset="0"/>
                <a:cs typeface="Arial" panose="020B0604020202020204" pitchFamily="34" charset="0"/>
              </a:rPr>
              <a:t>Funding</a:t>
            </a:r>
            <a:endParaRPr lang="en-US" sz="4800" dirty="0">
              <a:latin typeface="Lato" panose="020F0502020204030203" pitchFamily="34" charset="0"/>
              <a:cs typeface="Arial" panose="020B0604020202020204" pitchFamily="34" charset="0"/>
            </a:endParaRPr>
          </a:p>
        </p:txBody>
      </p:sp>
      <p:sp>
        <p:nvSpPr>
          <p:cNvPr id="930" name="TextBox 929">
            <a:extLst>
              <a:ext uri="{FF2B5EF4-FFF2-40B4-BE49-F238E27FC236}">
                <a16:creationId xmlns:a16="http://schemas.microsoft.com/office/drawing/2014/main" id="{9922F76F-553B-AE86-A677-AB69E131115D}"/>
              </a:ext>
            </a:extLst>
          </p:cNvPr>
          <p:cNvSpPr txBox="1"/>
          <p:nvPr/>
        </p:nvSpPr>
        <p:spPr>
          <a:xfrm>
            <a:off x="33732831" y="28301187"/>
            <a:ext cx="7459629" cy="1446550"/>
          </a:xfrm>
          <a:prstGeom prst="rect">
            <a:avLst/>
          </a:prstGeom>
          <a:noFill/>
        </p:spPr>
        <p:txBody>
          <a:bodyPr wrap="square" rtlCol="0">
            <a:spAutoFit/>
          </a:bodyPr>
          <a:lstStyle/>
          <a:p>
            <a:r>
              <a:rPr lang="en-US" sz="4400" dirty="0">
                <a:latin typeface="Lato" panose="020F0502020204030203" pitchFamily="34" charset="0"/>
                <a:cs typeface="Lato" panose="020F0502020204030203" pitchFamily="34" charset="0"/>
              </a:rPr>
              <a:t>Logos of the  funding sources that supported this work</a:t>
            </a:r>
            <a:endParaRPr lang="en-US" sz="3200" dirty="0">
              <a:latin typeface="Lato" panose="020F0502020204030203" pitchFamily="34" charset="0"/>
              <a:cs typeface="Lato" panose="020F0502020204030203" pitchFamily="34" charset="0"/>
            </a:endParaRPr>
          </a:p>
        </p:txBody>
      </p:sp>
      <p:sp>
        <p:nvSpPr>
          <p:cNvPr id="931" name="TextBox 930">
            <a:extLst>
              <a:ext uri="{FF2B5EF4-FFF2-40B4-BE49-F238E27FC236}">
                <a16:creationId xmlns:a16="http://schemas.microsoft.com/office/drawing/2014/main" id="{C0B09A17-87FE-0B76-35BE-A88C65196200}"/>
              </a:ext>
            </a:extLst>
          </p:cNvPr>
          <p:cNvSpPr txBox="1"/>
          <p:nvPr/>
        </p:nvSpPr>
        <p:spPr>
          <a:xfrm>
            <a:off x="33355104" y="2195018"/>
            <a:ext cx="5964095" cy="1446550"/>
          </a:xfrm>
          <a:prstGeom prst="rect">
            <a:avLst/>
          </a:prstGeom>
          <a:noFill/>
        </p:spPr>
        <p:txBody>
          <a:bodyPr wrap="square" rtlCol="0">
            <a:spAutoFit/>
          </a:bodyPr>
          <a:lstStyle/>
          <a:p>
            <a:r>
              <a:rPr lang="en-US" sz="4400" dirty="0">
                <a:latin typeface="Lato" panose="020F0502020204030203" pitchFamily="34" charset="0"/>
                <a:cs typeface="Lato" panose="020F0502020204030203" pitchFamily="34" charset="0"/>
              </a:rPr>
              <a:t>Model Schematic or Cartoon</a:t>
            </a:r>
            <a:endParaRPr lang="en-US" sz="3200" dirty="0">
              <a:latin typeface="Lato" panose="020F0502020204030203" pitchFamily="34" charset="0"/>
              <a:cs typeface="Lato" panose="020F0502020204030203" pitchFamily="34" charset="0"/>
            </a:endParaRPr>
          </a:p>
        </p:txBody>
      </p:sp>
      <p:sp>
        <p:nvSpPr>
          <p:cNvPr id="932" name="TextBox 931">
            <a:extLst>
              <a:ext uri="{FF2B5EF4-FFF2-40B4-BE49-F238E27FC236}">
                <a16:creationId xmlns:a16="http://schemas.microsoft.com/office/drawing/2014/main" id="{5A30C2D3-08C5-E8BB-1EBE-B81CF1B0B731}"/>
              </a:ext>
            </a:extLst>
          </p:cNvPr>
          <p:cNvSpPr txBox="1"/>
          <p:nvPr/>
        </p:nvSpPr>
        <p:spPr>
          <a:xfrm>
            <a:off x="32343056" y="13467193"/>
            <a:ext cx="8849405" cy="2800767"/>
          </a:xfrm>
          <a:prstGeom prst="rect">
            <a:avLst/>
          </a:prstGeom>
          <a:noFill/>
        </p:spPr>
        <p:txBody>
          <a:bodyPr wrap="square" rtlCol="0">
            <a:spAutoFit/>
          </a:bodyPr>
          <a:lstStyle/>
          <a:p>
            <a:r>
              <a:rPr lang="en-US" sz="4400" dirty="0">
                <a:latin typeface="Lato" panose="020F0502020204030203" pitchFamily="34" charset="0"/>
                <a:cs typeface="Lato" panose="020F0502020204030203" pitchFamily="34" charset="0"/>
              </a:rPr>
              <a:t>Pictures/Figures/Cartoons if more explanation is needed (e.g., different model assumptions regarding spatial structure)</a:t>
            </a:r>
            <a:endParaRPr lang="en-US" sz="3200" dirty="0">
              <a:latin typeface="Lato" panose="020F0502020204030203" pitchFamily="34" charset="0"/>
              <a:cs typeface="Lato" panose="020F0502020204030203" pitchFamily="34" charset="0"/>
            </a:endParaRPr>
          </a:p>
        </p:txBody>
      </p:sp>
      <p:sp>
        <p:nvSpPr>
          <p:cNvPr id="933" name="Title 4">
            <a:extLst>
              <a:ext uri="{FF2B5EF4-FFF2-40B4-BE49-F238E27FC236}">
                <a16:creationId xmlns:a16="http://schemas.microsoft.com/office/drawing/2014/main" id="{731B4426-DE18-7A50-480C-5231A4FB27FB}"/>
              </a:ext>
            </a:extLst>
          </p:cNvPr>
          <p:cNvSpPr txBox="1">
            <a:spLocks/>
          </p:cNvSpPr>
          <p:nvPr/>
        </p:nvSpPr>
        <p:spPr>
          <a:xfrm>
            <a:off x="13664859" y="1332172"/>
            <a:ext cx="16561483" cy="10179406"/>
          </a:xfrm>
          <a:prstGeom prst="rect">
            <a:avLst/>
          </a:prstGeom>
        </p:spPr>
        <p:txBody>
          <a:bodyPr vert="horz" lIns="91440" tIns="45720" rIns="91440" bIns="45720" rtlCol="0" anchor="t">
            <a:noAutofit/>
          </a:bodyPr>
          <a:lstStyle>
            <a:lvl1pPr algn="ctr" defTabSz="4389120" rtl="0" eaLnBrk="1" latinLnBrk="0" hangingPunct="1">
              <a:lnSpc>
                <a:spcPct val="90000"/>
              </a:lnSpc>
              <a:spcBef>
                <a:spcPct val="0"/>
              </a:spcBef>
              <a:buNone/>
              <a:defRPr sz="28800" kern="1200">
                <a:solidFill>
                  <a:schemeClr val="tx1"/>
                </a:solidFill>
                <a:latin typeface="+mj-lt"/>
                <a:ea typeface="+mj-ea"/>
                <a:cs typeface="+mj-cs"/>
              </a:defRPr>
            </a:lvl1pPr>
          </a:lstStyle>
          <a:p>
            <a:pPr algn="l">
              <a:lnSpc>
                <a:spcPct val="150000"/>
              </a:lnSpc>
            </a:pPr>
            <a:r>
              <a:rPr lang="en-US" sz="7200" b="1"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Time-scale differences</a:t>
            </a: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 in </a:t>
            </a:r>
          </a:p>
          <a:p>
            <a:pPr algn="l">
              <a:lnSpc>
                <a:spcPct val="150000"/>
              </a:lnSpc>
            </a:pPr>
            <a:r>
              <a:rPr lang="en-US" sz="7200" b="1"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asymptomatic vs. symptomatic infections    </a:t>
            </a: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                causes </a:t>
            </a:r>
            <a:r>
              <a:rPr lang="en-US" sz="7200" u="sng"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changes in the relevance of</a:t>
            </a:r>
          </a:p>
          <a:p>
            <a:pPr algn="l">
              <a:lnSpc>
                <a:spcPct val="150000"/>
              </a:lnSpc>
            </a:pP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	</a:t>
            </a:r>
            <a:r>
              <a:rPr lang="en-US" sz="7200" u="sng"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asymptomatic carriers</a:t>
            </a: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 </a:t>
            </a:r>
          </a:p>
          <a:p>
            <a:pPr algn="l">
              <a:lnSpc>
                <a:spcPct val="150000"/>
              </a:lnSpc>
            </a:pPr>
            <a:r>
              <a:rPr lang="en-US" sz="7200" dirty="0">
                <a:solidFill>
                  <a:schemeClr val="bg1"/>
                </a:solidFill>
                <a:latin typeface="Times New Roman" panose="02020603050405020304" pitchFamily="18" charset="0"/>
                <a:ea typeface="Roboto" panose="02000000000000000000" pitchFamily="2" charset="0"/>
                <a:cs typeface="Times New Roman" panose="02020603050405020304" pitchFamily="18" charset="0"/>
              </a:rPr>
              <a:t>     over the course of an epidemic</a:t>
            </a:r>
          </a:p>
        </p:txBody>
      </p:sp>
      <p:sp>
        <p:nvSpPr>
          <p:cNvPr id="934" name="TextBox 933">
            <a:extLst>
              <a:ext uri="{FF2B5EF4-FFF2-40B4-BE49-F238E27FC236}">
                <a16:creationId xmlns:a16="http://schemas.microsoft.com/office/drawing/2014/main" id="{6F221551-9009-532D-E776-9CAE9EBA9203}"/>
              </a:ext>
            </a:extLst>
          </p:cNvPr>
          <p:cNvSpPr txBox="1"/>
          <p:nvPr/>
        </p:nvSpPr>
        <p:spPr>
          <a:xfrm>
            <a:off x="17797258" y="20167023"/>
            <a:ext cx="8849405" cy="4154984"/>
          </a:xfrm>
          <a:prstGeom prst="rect">
            <a:avLst/>
          </a:prstGeom>
          <a:noFill/>
        </p:spPr>
        <p:txBody>
          <a:bodyPr wrap="square" rtlCol="0">
            <a:spAutoFit/>
          </a:bodyPr>
          <a:lstStyle/>
          <a:p>
            <a:r>
              <a:rPr lang="en-US" sz="4400" dirty="0">
                <a:latin typeface="Lato" panose="020F0502020204030203" pitchFamily="34" charset="0"/>
                <a:cs typeface="Lato" panose="020F0502020204030203" pitchFamily="34" charset="0"/>
              </a:rPr>
              <a:t>Use the space for figure panels. To help you present, it’s probably best to go  from left to right and starting over in the next row if needed. Labelling panels A,B,C,… can also be helpful.</a:t>
            </a:r>
            <a:endParaRPr lang="en-US" sz="3200" dirty="0">
              <a:latin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2638565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8448</TotalTime>
  <Words>397</Words>
  <Application>Microsoft Macintosh PowerPoint</Application>
  <PresentationFormat>Custom</PresentationFormat>
  <Paragraphs>55</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Calibri Light</vt:lpstr>
      <vt:lpstr>Lato Black</vt:lpstr>
      <vt:lpstr>Lato</vt:lpstr>
      <vt:lpstr>Times New Roman</vt:lpstr>
      <vt:lpstr>Calibri</vt:lpstr>
      <vt:lpstr>Arial</vt:lpstr>
      <vt:lpstr>Gill Sans Nova</vt:lpstr>
      <vt:lpstr>Office Theme</vt:lpstr>
      <vt:lpstr>Main finding goes here, translated into plain English. Emphasize the important words.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Morrison</dc:creator>
  <cp:lastModifiedBy>Harris, Jeremy D</cp:lastModifiedBy>
  <cp:revision>181</cp:revision>
  <dcterms:created xsi:type="dcterms:W3CDTF">2018-09-16T19:13:41Z</dcterms:created>
  <dcterms:modified xsi:type="dcterms:W3CDTF">2022-05-31T00:28:31Z</dcterms:modified>
</cp:coreProperties>
</file>

<file path=docProps/thumbnail.jpeg>
</file>